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4"/>
  </p:notesMasterIdLst>
  <p:sldIdLst>
    <p:sldId id="256" r:id="rId2"/>
    <p:sldId id="264" r:id="rId3"/>
    <p:sldId id="262" r:id="rId4"/>
    <p:sldId id="263" r:id="rId5"/>
    <p:sldId id="265" r:id="rId6"/>
    <p:sldId id="266" r:id="rId7"/>
    <p:sldId id="267" r:id="rId8"/>
    <p:sldId id="258" r:id="rId9"/>
    <p:sldId id="260" r:id="rId10"/>
    <p:sldId id="259" r:id="rId11"/>
    <p:sldId id="261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6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jpeg>
</file>

<file path=ppt/media/image11.jpe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8E69D6-5FB5-4053-862D-9F4BF8B090DC}" type="datetimeFigureOut">
              <a:rPr lang="en-US" smtClean="0"/>
              <a:t>4/22/2018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3BE500-0B88-48A5-AE59-83AAE2391D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479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3BE500-0B88-48A5-AE59-83AAE2391D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22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58DC17-B06E-48A0-84EC-1967EF0DBF7F}" type="datetime1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7537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BE762-F880-4F92-B51C-82D2C0D8D2E6}" type="datetime1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74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E6110-40E9-4D99-9D29-06A48567967B}" type="datetime1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82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7B3A6-DF62-4836-9882-4EBF09E12CC6}" type="datetime1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154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41FFE-96A4-4AC8-8B7C-05FBAD289D78}" type="datetime1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667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314C4-31F2-4657-B34C-D485C2C73CB8}" type="datetime1">
              <a:rPr lang="en-US" smtClean="0"/>
              <a:t>4/22/2018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268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524-62FD-4A5C-988E-7D1C9FE803E5}" type="datetime1">
              <a:rPr lang="en-US" smtClean="0"/>
              <a:t>4/22/2018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126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390D53-5F9D-4F34-9654-06AA2E82848B}" type="datetime1">
              <a:rPr lang="en-US" smtClean="0"/>
              <a:t>4/22/2018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33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637F8A-0ACD-4963-88C1-10E2CF0DBC49}" type="datetime1">
              <a:rPr lang="en-US" smtClean="0"/>
              <a:t>4/22/2018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19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F24CE63-D35F-466C-B840-92B6272BBDBB}" type="datetime1">
              <a:rPr lang="en-US" smtClean="0"/>
              <a:t>4/22/2018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540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CF5D6-40D2-41FE-ADA9-DDAFD682CCF5}" type="datetime1">
              <a:rPr lang="en-US" smtClean="0"/>
              <a:t>4/22/2018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0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E89BD37-DE9A-42BA-8243-100855033BC5}" type="datetime1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EC99ADE-B1DE-4FD2-ADD2-16D1E78F0D0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12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yair.meidan@gmail.com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www.linkedin.com/in/yairmeidandatamining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587496"/>
            <a:ext cx="10058400" cy="3566160"/>
          </a:xfrm>
        </p:spPr>
        <p:txBody>
          <a:bodyPr/>
          <a:lstStyle/>
          <a:p>
            <a:r>
              <a:rPr lang="en-US" dirty="0"/>
              <a:t>IoT device type identification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4455620"/>
            <a:ext cx="10058400" cy="1159368"/>
          </a:xfrm>
        </p:spPr>
        <p:txBody>
          <a:bodyPr>
            <a:normAutofit/>
          </a:bodyPr>
          <a:lstStyle/>
          <a:p>
            <a:r>
              <a:rPr lang="en-US" dirty="0" smtClean="0"/>
              <a:t>Yair </a:t>
            </a:r>
            <a:r>
              <a:rPr lang="en-US" dirty="0" err="1" smtClean="0"/>
              <a:t>Meidan</a:t>
            </a:r>
            <a:endParaRPr lang="en-US" dirty="0" smtClean="0"/>
          </a:p>
          <a:p>
            <a:r>
              <a:rPr lang="en-US" dirty="0" err="1" smtClean="0"/>
              <a:t>phd</a:t>
            </a:r>
            <a:r>
              <a:rPr lang="en-US" dirty="0" smtClean="0"/>
              <a:t> </a:t>
            </a:r>
            <a:r>
              <a:rPr lang="en-US" dirty="0" smtClean="0"/>
              <a:t>candidate @</a:t>
            </a:r>
            <a:r>
              <a:rPr lang="en-US" dirty="0" err="1" smtClean="0"/>
              <a:t>bgu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97280" y="5457837"/>
            <a:ext cx="71437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hlinkClick r:id="rId3"/>
              </a:rPr>
              <a:t>yair.meidan@gmail.com</a:t>
            </a:r>
            <a:endParaRPr lang="en-US" sz="2400" dirty="0" smtClean="0"/>
          </a:p>
          <a:p>
            <a:r>
              <a:rPr lang="en-US" sz="2400" dirty="0">
                <a:hlinkClick r:id="rId4"/>
              </a:rPr>
              <a:t>https://www.linkedin.com/in/yairmeidandatamining</a:t>
            </a:r>
            <a:r>
              <a:rPr lang="en-US" sz="2400" dirty="0" smtClean="0">
                <a:hlinkClick r:id="rId4"/>
              </a:rPr>
              <a:t>/</a:t>
            </a:r>
            <a:endParaRPr lang="en-US" sz="2400" dirty="0" smtClean="0"/>
          </a:p>
          <a:p>
            <a:endParaRPr lang="en-US" sz="2400" dirty="0"/>
          </a:p>
        </p:txBody>
      </p:sp>
      <p:pic>
        <p:nvPicPr>
          <p:cNvPr id="6" name="Picture 5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6248" y="153193"/>
            <a:ext cx="3327232" cy="1021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8" descr="Related imag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3342" y="153194"/>
            <a:ext cx="1033661" cy="102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51872" y="300304"/>
            <a:ext cx="3813079" cy="658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2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rgbClr val="FF0000"/>
                </a:solidFill>
              </a:rPr>
              <a:t>80%: Classification </a:t>
            </a:r>
            <a:r>
              <a:rPr lang="en-US" sz="3200" dirty="0">
                <a:solidFill>
                  <a:srgbClr val="FF0000"/>
                </a:solidFill>
              </a:rPr>
              <a:t>accuracy</a:t>
            </a:r>
            <a:r>
              <a:rPr lang="en-US" sz="3200" dirty="0"/>
              <a:t> on a given (balanced) test </a:t>
            </a:r>
            <a:r>
              <a:rPr lang="en-US" sz="3200" dirty="0" smtClean="0"/>
              <a:t>set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smtClean="0"/>
              <a:t>On the test set: </a:t>
            </a:r>
            <a:r>
              <a:rPr lang="en-US" sz="2400" i="1" dirty="0" smtClean="0"/>
              <a:t>(#_</a:t>
            </a:r>
            <a:r>
              <a:rPr lang="en-US" sz="2400" i="1" dirty="0" err="1" smtClean="0"/>
              <a:t>correct_predictions</a:t>
            </a:r>
            <a:r>
              <a:rPr lang="en-US" sz="2400" i="1" dirty="0" smtClean="0"/>
              <a:t>) / </a:t>
            </a:r>
            <a:r>
              <a:rPr lang="en-US" sz="2400" i="1" dirty="0" smtClean="0"/>
              <a:t>(#_</a:t>
            </a:r>
            <a:r>
              <a:rPr lang="en-US" sz="2400" i="1" dirty="0" err="1" smtClean="0"/>
              <a:t>total_sessions</a:t>
            </a:r>
            <a:r>
              <a:rPr lang="en-US" sz="2400" i="1" dirty="0" smtClean="0"/>
              <a:t>)</a:t>
            </a:r>
            <a:endParaRPr lang="en-US" sz="2400" i="1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 smtClean="0">
                <a:solidFill>
                  <a:srgbClr val="FF0000"/>
                </a:solidFill>
              </a:rPr>
              <a:t>20%: Innovation &amp; creativity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smtClean="0"/>
              <a:t>10%: Algorithmic approach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smtClean="0"/>
              <a:t>4%: </a:t>
            </a:r>
            <a:r>
              <a:rPr lang="en-US" sz="2800" dirty="0"/>
              <a:t>Feature selection (qualitative &amp; quantitative)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/>
              <a:t>2</a:t>
            </a:r>
            <a:r>
              <a:rPr lang="en-US" sz="2800" dirty="0" smtClean="0"/>
              <a:t>%: (Hyper)Parameter tuning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smtClean="0"/>
              <a:t>2%: Class balancing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smtClean="0"/>
              <a:t>2%: Feature extraction / engineering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EEF72-C712-48E9-97B3-7A3030940E2D}" type="datetime1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455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Benchmark code &amp;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148290"/>
            <a:ext cx="10058400" cy="3720804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 smtClean="0"/>
              <a:t>A </a:t>
            </a:r>
            <a:r>
              <a:rPr lang="en-US" sz="2800" dirty="0"/>
              <a:t>full </a:t>
            </a:r>
            <a:r>
              <a:rPr lang="en-US" sz="2800" dirty="0" smtClean="0"/>
              <a:t>(yet simple) </a:t>
            </a:r>
            <a:r>
              <a:rPr lang="en-US" sz="2800" dirty="0" smtClean="0"/>
              <a:t>solution </a:t>
            </a:r>
            <a:r>
              <a:rPr lang="en-US" sz="2800" dirty="0" smtClean="0"/>
              <a:t>will be given at the main </a:t>
            </a:r>
            <a:r>
              <a:rPr lang="en-US" sz="2800" dirty="0" smtClean="0"/>
              <a:t>event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/>
              <a:t>Reading </a:t>
            </a:r>
            <a:r>
              <a:rPr lang="en-US" sz="2600" dirty="0" smtClean="0"/>
              <a:t>csv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 smtClean="0"/>
              <a:t>basic </a:t>
            </a:r>
            <a:r>
              <a:rPr lang="en-US" sz="2600" dirty="0"/>
              <a:t>data exploration &amp; </a:t>
            </a:r>
            <a:r>
              <a:rPr lang="en-US" sz="2600" dirty="0" smtClean="0"/>
              <a:t>preparation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 smtClean="0"/>
              <a:t>training </a:t>
            </a:r>
            <a:r>
              <a:rPr lang="en-US" sz="2600" dirty="0"/>
              <a:t>&amp; predicting using </a:t>
            </a:r>
            <a:r>
              <a:rPr lang="en-US" sz="2600" dirty="0" smtClean="0"/>
              <a:t>SK-Learn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600" dirty="0" smtClean="0"/>
              <a:t>writing </a:t>
            </a:r>
            <a:r>
              <a:rPr lang="en-US" sz="2600" dirty="0"/>
              <a:t>output and </a:t>
            </a:r>
            <a:r>
              <a:rPr lang="en-US" sz="2600" dirty="0" smtClean="0"/>
              <a:t>evaluating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dirty="0" err="1" smtClean="0"/>
              <a:t>Jupyter</a:t>
            </a:r>
            <a:r>
              <a:rPr lang="en-US" sz="2800" dirty="0" smtClean="0"/>
              <a:t> Notebook</a:t>
            </a:r>
            <a:endParaRPr lang="en-US" sz="28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A9EE1-CB6E-46E8-BDC5-55C36B371ED1}" type="datetime1">
              <a:rPr lang="en-US" smtClean="0"/>
              <a:t>4/22/2018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135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luck!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1A8807-140F-4E87-8B57-2BC3C358068F}" type="datetime1">
              <a:rPr lang="en-US" smtClean="0"/>
              <a:t>4/22/2018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2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– IoT security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6626" y="2271712"/>
            <a:ext cx="4665607" cy="1612499"/>
          </a:xfrm>
          <a:prstGeom prst="rect">
            <a:avLst/>
          </a:prstGeom>
        </p:spPr>
      </p:pic>
      <p:pic>
        <p:nvPicPr>
          <p:cNvPr id="5" name="Picture 2" descr="mirai-botnet-linked-to-massive-ddos-attacks-on-dyn-dns-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564" y="2904246"/>
            <a:ext cx="4167361" cy="2552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110494" y="5557837"/>
            <a:ext cx="18414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Mirai 2016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84942-D0E1-41E2-8C91-43614F75F2A8}" type="datetime1">
              <a:rPr lang="en-US" smtClean="0"/>
              <a:t>4/22/2018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97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IoT challenges in large enterprises</a:t>
            </a:r>
          </a:p>
        </p:txBody>
      </p:sp>
      <p:pic>
        <p:nvPicPr>
          <p:cNvPr id="4" name="Picture 2" descr="Related imag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4401" y="2496353"/>
            <a:ext cx="3631899" cy="2389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1665415" y="1823088"/>
            <a:ext cx="8424936" cy="5265888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/>
              <a:t>Self-deployed vs. BYO-IoT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Attacked “thing” &gt;&gt; attacked business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Data leakage, legal liability, productivity loss, reputation, …</a:t>
            </a:r>
          </a:p>
          <a:p>
            <a:pPr>
              <a:lnSpc>
                <a:spcPct val="150000"/>
              </a:lnSpc>
            </a:pPr>
            <a:r>
              <a:rPr lang="en-US" sz="2400" dirty="0" smtClean="0"/>
              <a:t>Large premises &gt;&gt; automation of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>
                <a:solidFill>
                  <a:srgbClr val="FF0000"/>
                </a:solidFill>
              </a:rPr>
              <a:t>security policies enforcement (NAC)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solidFill>
                  <a:srgbClr val="FF0000"/>
                </a:solidFill>
              </a:rPr>
              <a:t>asset management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intrusion detection (IDS)</a:t>
            </a:r>
          </a:p>
        </p:txBody>
      </p:sp>
      <p:pic>
        <p:nvPicPr>
          <p:cNvPr id="6" name="Picture 2" descr="Image result for smart tv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023" y="4971112"/>
            <a:ext cx="1557786" cy="1086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Image result for smart watch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7720" y="4778901"/>
            <a:ext cx="865476" cy="86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D1A93-636D-4F19-B45C-39E421A9F910}" type="datetime1">
              <a:rPr lang="en-US" smtClean="0"/>
              <a:t>4/22/2018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03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023" y="3288123"/>
            <a:ext cx="1035533" cy="470264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5" name="Date Placeholder 1"/>
          <p:cNvSpPr>
            <a:spLocks noGrp="1"/>
          </p:cNvSpPr>
          <p:nvPr>
            <p:ph type="dt" sz="half" idx="10"/>
          </p:nvPr>
        </p:nvSpPr>
        <p:spPr>
          <a:xfrm>
            <a:off x="3318142" y="5976082"/>
            <a:ext cx="2133600" cy="274320"/>
          </a:xfrm>
        </p:spPr>
        <p:txBody>
          <a:bodyPr/>
          <a:lstStyle/>
          <a:p>
            <a:fld id="{FADAFFCC-3068-47C7-A553-613C66E7752E}" type="datetime1">
              <a:rPr lang="en-US" smtClean="0"/>
              <a:t>4/22/2018</a:t>
            </a:fld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633144" y="5876930"/>
            <a:ext cx="733864" cy="274320"/>
          </a:xfrm>
        </p:spPr>
        <p:txBody>
          <a:bodyPr/>
          <a:lstStyle/>
          <a:p>
            <a:fld id="{BBC77FA5-8458-4C18-B5F6-D00207371CDD}" type="slidenum">
              <a:rPr lang="he-IL" smtClean="0"/>
              <a:pPr/>
              <a:t>4</a:t>
            </a:fld>
            <a:endParaRPr lang="he-IL"/>
          </a:p>
        </p:txBody>
      </p:sp>
      <p:sp>
        <p:nvSpPr>
          <p:cNvPr id="7" name="Rounded Rectangle 6"/>
          <p:cNvSpPr/>
          <p:nvPr/>
        </p:nvSpPr>
        <p:spPr>
          <a:xfrm>
            <a:off x="1543751" y="2248542"/>
            <a:ext cx="2828850" cy="4180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IoT IP stream</a:t>
            </a:r>
            <a:endParaRPr lang="en-US" sz="2400" dirty="0"/>
          </a:p>
        </p:txBody>
      </p:sp>
      <p:sp>
        <p:nvSpPr>
          <p:cNvPr id="8" name="Rounded Rectangle 7"/>
          <p:cNvSpPr/>
          <p:nvPr/>
        </p:nvSpPr>
        <p:spPr>
          <a:xfrm>
            <a:off x="6496306" y="1919714"/>
            <a:ext cx="2404429" cy="4180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What type?</a:t>
            </a:r>
            <a:endParaRPr lang="en-US" sz="2400" dirty="0"/>
          </a:p>
        </p:txBody>
      </p:sp>
      <p:sp>
        <p:nvSpPr>
          <p:cNvPr id="9" name="Rounded Rectangle 8"/>
          <p:cNvSpPr/>
          <p:nvPr/>
        </p:nvSpPr>
        <p:spPr>
          <a:xfrm>
            <a:off x="6507741" y="2621942"/>
            <a:ext cx="2404429" cy="4180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Authorized?</a:t>
            </a:r>
            <a:endParaRPr lang="en-US" sz="2400" dirty="0"/>
          </a:p>
        </p:txBody>
      </p:sp>
      <p:cxnSp>
        <p:nvCxnSpPr>
          <p:cNvPr id="12" name="Straight Arrow Connector 11"/>
          <p:cNvCxnSpPr>
            <a:stCxn id="7" idx="3"/>
            <a:endCxn id="9" idx="1"/>
          </p:cNvCxnSpPr>
          <p:nvPr/>
        </p:nvCxnSpPr>
        <p:spPr>
          <a:xfrm>
            <a:off x="4372601" y="2457584"/>
            <a:ext cx="2135140" cy="3734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3"/>
            <a:endCxn id="8" idx="1"/>
          </p:cNvCxnSpPr>
          <p:nvPr/>
        </p:nvCxnSpPr>
        <p:spPr>
          <a:xfrm flipV="1">
            <a:off x="4372601" y="2128756"/>
            <a:ext cx="2123705" cy="32882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336137" y="2152801"/>
            <a:ext cx="18268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en-US" sz="2000" b="1" dirty="0" smtClean="0"/>
              <a:t>Identification</a:t>
            </a:r>
          </a:p>
          <a:p>
            <a:pPr algn="ctr" rtl="0"/>
            <a:r>
              <a:rPr lang="en-US" sz="2000" b="1" dirty="0" smtClean="0"/>
              <a:t>(white-listing)</a:t>
            </a:r>
            <a:endParaRPr lang="en-US" sz="2000" b="1" dirty="0"/>
          </a:p>
        </p:txBody>
      </p:sp>
      <p:sp>
        <p:nvSpPr>
          <p:cNvPr id="15" name="Right Brace 14"/>
          <p:cNvSpPr/>
          <p:nvPr/>
        </p:nvSpPr>
        <p:spPr>
          <a:xfrm>
            <a:off x="9044448" y="1873236"/>
            <a:ext cx="331582" cy="1224136"/>
          </a:xfrm>
          <a:prstGeom prst="rightBrac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2" descr="Internet of Things 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7946" y="3991269"/>
            <a:ext cx="3518892" cy="228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Oval 18"/>
          <p:cNvSpPr/>
          <p:nvPr/>
        </p:nvSpPr>
        <p:spPr>
          <a:xfrm>
            <a:off x="6784870" y="3553633"/>
            <a:ext cx="393955" cy="409512"/>
          </a:xfrm>
          <a:prstGeom prst="ellipse">
            <a:avLst/>
          </a:prstGeom>
          <a:ln w="28575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?</a:t>
            </a:r>
            <a:endParaRPr lang="en-US" sz="2000" dirty="0"/>
          </a:p>
        </p:txBody>
      </p:sp>
      <p:cxnSp>
        <p:nvCxnSpPr>
          <p:cNvPr id="20" name="Elbow Connector 19"/>
          <p:cNvCxnSpPr>
            <a:stCxn id="19" idx="2"/>
            <a:endCxn id="18" idx="0"/>
          </p:cNvCxnSpPr>
          <p:nvPr/>
        </p:nvCxnSpPr>
        <p:spPr>
          <a:xfrm rot="10800000" flipV="1">
            <a:off x="4737392" y="3758389"/>
            <a:ext cx="2047478" cy="232880"/>
          </a:xfrm>
          <a:prstGeom prst="bentConnector2">
            <a:avLst/>
          </a:prstGeom>
          <a:ln w="3810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2" name="Footer Placehold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599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4" grpId="0"/>
      <p:bldP spid="15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of IoT </a:t>
            </a:r>
            <a:r>
              <a:rPr lang="en-US" dirty="0" smtClean="0"/>
              <a:t>devices @BGU</a:t>
            </a:r>
            <a:endParaRPr lang="en-US" dirty="0"/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22712" y="1773238"/>
            <a:ext cx="8048012" cy="4624387"/>
          </a:xfrm>
          <a:prstGeom prst="rect">
            <a:avLst/>
          </a:prstGeom>
        </p:spPr>
      </p:pic>
      <p:sp>
        <p:nvSpPr>
          <p:cNvPr id="5" name="Content Placeholder 4"/>
          <p:cNvSpPr txBox="1">
            <a:spLocks/>
          </p:cNvSpPr>
          <p:nvPr/>
        </p:nvSpPr>
        <p:spPr>
          <a:xfrm>
            <a:off x="7007754" y="1773936"/>
            <a:ext cx="3263148" cy="1295024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100" dirty="0" smtClean="0"/>
              <a:t>Commercial IoT devices</a:t>
            </a:r>
          </a:p>
          <a:p>
            <a:r>
              <a:rPr lang="en-US" sz="2100" dirty="0" smtClean="0"/>
              <a:t>Numerous &amp; various</a:t>
            </a:r>
          </a:p>
          <a:p>
            <a:r>
              <a:rPr lang="en-US" sz="2100" dirty="0" smtClean="0"/>
              <a:t>Natural use</a:t>
            </a:r>
            <a:endParaRPr lang="he-IL" sz="21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5051C-BC35-48C6-AAFD-8BD7F822ABAF}" type="datetime1">
              <a:rPr lang="en-US" smtClean="0"/>
              <a:t>4/22/2018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11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collection and preparation</a:t>
            </a:r>
            <a:endParaRPr lang="en-US" dirty="0"/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284" y="1863096"/>
            <a:ext cx="6165849" cy="4624387"/>
          </a:xfrm>
        </p:spPr>
      </p:pic>
      <p:sp>
        <p:nvSpPr>
          <p:cNvPr id="5" name="Content Placeholder 4"/>
          <p:cNvSpPr txBox="1">
            <a:spLocks/>
          </p:cNvSpPr>
          <p:nvPr/>
        </p:nvSpPr>
        <p:spPr>
          <a:xfrm rot="1391940">
            <a:off x="4742902" y="1836422"/>
            <a:ext cx="953794" cy="43092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8872" indent="0">
              <a:buFont typeface="Calibri" panose="020F0502020204030204" pitchFamily="34" charset="0"/>
              <a:buNone/>
            </a:pPr>
            <a:r>
              <a:rPr lang="en-US" sz="2100" b="1" smtClean="0">
                <a:solidFill>
                  <a:srgbClr val="FFC000"/>
                </a:solidFill>
              </a:rPr>
              <a:t>BGU</a:t>
            </a:r>
            <a:endParaRPr lang="he-IL" sz="2100" b="1" dirty="0">
              <a:solidFill>
                <a:srgbClr val="FFC000"/>
              </a:solidFill>
            </a:endParaRPr>
          </a:p>
        </p:txBody>
      </p:sp>
      <p:sp>
        <p:nvSpPr>
          <p:cNvPr id="6" name="Content Placeholder 4"/>
          <p:cNvSpPr txBox="1">
            <a:spLocks/>
          </p:cNvSpPr>
          <p:nvPr/>
        </p:nvSpPr>
        <p:spPr>
          <a:xfrm rot="1391940">
            <a:off x="7660094" y="1836422"/>
            <a:ext cx="989508" cy="430928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8872" indent="0">
              <a:buFont typeface="Calibri" panose="020F0502020204030204" pitchFamily="34" charset="0"/>
              <a:buNone/>
            </a:pPr>
            <a:r>
              <a:rPr lang="en-US" sz="2100" b="1" smtClean="0">
                <a:solidFill>
                  <a:srgbClr val="FFC000"/>
                </a:solidFill>
              </a:rPr>
              <a:t>SUTD</a:t>
            </a:r>
            <a:endParaRPr lang="he-IL" sz="2100" b="1" dirty="0">
              <a:solidFill>
                <a:srgbClr val="FFC000"/>
              </a:solidFill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05D36-28A3-4E12-89BF-06C38728DBBF}" type="datetime1">
              <a:rPr lang="en-US" smtClean="0"/>
              <a:t>4/22/2018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79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extraction</a:t>
            </a:r>
            <a:endParaRPr lang="en-US" dirty="0"/>
          </a:p>
        </p:txBody>
      </p:sp>
      <p:graphicFrame>
        <p:nvGraphicFramePr>
          <p:cNvPr id="4" name="Content Placeholder 8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746662758"/>
              </p:ext>
            </p:extLst>
          </p:nvPr>
        </p:nvGraphicFramePr>
        <p:xfrm>
          <a:off x="1608832" y="2994313"/>
          <a:ext cx="8435976" cy="338328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4217988"/>
                <a:gridCol w="4217988"/>
              </a:tblGrid>
              <a:tr h="370840"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# of ACK / PSH / RST packets sent / received, by client / server / both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# of bytes sent / received, by client / server / both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# of retransmitted packets 	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ratio between # of bytes sent and # of bytes received 	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session duration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# of bytes sent by client over HTTP (min., Q1, median, avg., Q3, max, entropy, </a:t>
                      </a:r>
                      <a:r>
                        <a:rPr kumimoji="0" lang="en-US" sz="1800" b="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stdev</a:t>
                      </a: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# of cookies (min, Q1, …)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HTTP request-response inter arrival time (min, Q1, …)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SSL handshake duration (min, Q1, …)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ratio between </a:t>
                      </a:r>
                      <a:r>
                        <a:rPr kumimoji="0" lang="en-US" sz="1800" b="0" u="none" strike="noStrike" kern="1200" cap="none" spc="0" normalizeH="0" baseline="0" noProof="0" dirty="0" err="1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ssl</a:t>
                      </a: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 sessions and expired certificates (min, Q1, …)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TCP packet time-to-live sent by client / server / both (min, Q1, …) 		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dominated host Alexa rank 	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server port is user / system / dynamic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protocol is DNS/ HTTP / SSL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ourier New" panose="02070309020205020404" pitchFamily="49" charset="0"/>
                        <a:buChar char="o"/>
                        <a:tabLst/>
                        <a:defRPr/>
                      </a:pPr>
                      <a:r>
                        <a:rPr kumimoji="0" lang="en-US" sz="1800" b="0" u="none" strike="noStrike" kern="1200" cap="none" spc="0" normalizeH="0" baseline="0" noProof="0" dirty="0" smtClean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…</a:t>
                      </a:r>
                      <a:endParaRPr lang="en-US" b="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 descr="BGU-logo.png"/>
          <p:cNvPicPr>
            <a:picLocks noChangeAspect="1"/>
          </p:cNvPicPr>
          <p:nvPr/>
        </p:nvPicPr>
        <p:blipFill>
          <a:blip r:embed="rId2" cstate="print">
            <a:lum bright="10000"/>
          </a:blip>
          <a:stretch>
            <a:fillRect/>
          </a:stretch>
        </p:blipFill>
        <p:spPr>
          <a:xfrm>
            <a:off x="8044301" y="70431"/>
            <a:ext cx="1014983" cy="13071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6871" y="70430"/>
            <a:ext cx="5181363" cy="261561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64726" y="1772816"/>
            <a:ext cx="6705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 rtl="0"/>
            <a:r>
              <a:rPr lang="en-US" b="1" dirty="0"/>
              <a:t>Based on </a:t>
            </a:r>
            <a:r>
              <a:rPr lang="en-US" b="1" dirty="0" err="1"/>
              <a:t>Bekerman</a:t>
            </a:r>
            <a:r>
              <a:rPr lang="en-US" b="1" dirty="0"/>
              <a:t> </a:t>
            </a:r>
            <a:r>
              <a:rPr lang="en-US" b="1" dirty="0" smtClean="0"/>
              <a:t>et </a:t>
            </a:r>
            <a:r>
              <a:rPr lang="en-US" b="1" dirty="0"/>
              <a:t>al. (2015)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b="1" dirty="0"/>
              <a:t>“Feature Extractor” (Python)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b="1" dirty="0" err="1"/>
              <a:t>pcap</a:t>
            </a:r>
            <a:r>
              <a:rPr lang="en-US" b="1" dirty="0"/>
              <a:t> </a:t>
            </a:r>
            <a:r>
              <a:rPr lang="en-US" b="1" dirty="0">
                <a:sym typeface="Wingdings" panose="05000000000000000000" pitchFamily="2" charset="2"/>
              </a:rPr>
              <a:t>  transaction / session / flow / conversation window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n-US" b="1" dirty="0" smtClean="0"/>
              <a:t>~330 </a:t>
            </a:r>
            <a:r>
              <a:rPr lang="en-US" b="1" dirty="0"/>
              <a:t>session-level features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E8BF2-6A96-46A7-BAB7-394E139C6F79}" type="datetime1">
              <a:rPr lang="en-US" smtClean="0"/>
              <a:t>4/22/2018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841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u="sng" dirty="0" smtClean="0"/>
              <a:t>Input</a:t>
            </a:r>
            <a:r>
              <a:rPr lang="en-US" sz="2800" dirty="0" smtClean="0"/>
              <a:t>: A </a:t>
            </a:r>
            <a:r>
              <a:rPr lang="en-US" sz="2800" dirty="0" smtClean="0"/>
              <a:t>feature vector describing a session</a:t>
            </a:r>
            <a:endParaRPr lang="en-US" sz="24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800" u="sng" dirty="0" smtClean="0"/>
              <a:t>Output</a:t>
            </a:r>
            <a:r>
              <a:rPr lang="en-US" sz="2800" dirty="0" smtClean="0"/>
              <a:t>: </a:t>
            </a:r>
            <a:r>
              <a:rPr lang="en-US" sz="2800" dirty="0" smtClean="0"/>
              <a:t>The type of IoT </a:t>
            </a:r>
            <a:r>
              <a:rPr lang="en-US" sz="2800" dirty="0" smtClean="0"/>
              <a:t>device </a:t>
            </a:r>
            <a:r>
              <a:rPr lang="en-US" sz="2800" dirty="0" smtClean="0"/>
              <a:t>which generated this session</a:t>
            </a:r>
            <a:endParaRPr lang="en-US" sz="2800" dirty="0" smtClean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smtClean="0"/>
              <a:t>Sometimes a type is represented by multiple devices and/or manufacturers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FF0000"/>
                </a:solidFill>
              </a:rPr>
              <a:t>We aim at generalization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400" dirty="0" smtClean="0"/>
              <a:t>Not all types in the training set are represented in the validation/test sets (and vice versa)</a:t>
            </a:r>
          </a:p>
          <a:p>
            <a:pPr lvl="2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sz="2000" dirty="0" smtClean="0">
                <a:solidFill>
                  <a:srgbClr val="FF0000"/>
                </a:solidFill>
              </a:rPr>
              <a:t>&gt;&gt; an unknown device should be marked ‘unknown’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4A631E-1457-4F53-8A54-B64FFC540622}" type="datetime1">
              <a:rPr lang="en-US" smtClean="0"/>
              <a:t>4/22/2018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31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670" y="2017190"/>
            <a:ext cx="10058400" cy="402336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3200" dirty="0" smtClean="0"/>
              <a:t>Input: a CSV file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297</a:t>
            </a:r>
            <a:r>
              <a:rPr lang="en-US" sz="2800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features in </a:t>
            </a:r>
            <a:r>
              <a:rPr lang="en-US" sz="2800" dirty="0" smtClean="0"/>
              <a:t>the training set + </a:t>
            </a:r>
            <a:r>
              <a:rPr lang="en-US" sz="2800" dirty="0" smtClean="0"/>
              <a:t>‘</a:t>
            </a:r>
            <a:r>
              <a:rPr lang="en-US" sz="2800" dirty="0" err="1" smtClean="0"/>
              <a:t>device_category</a:t>
            </a:r>
            <a:r>
              <a:rPr lang="en-US" sz="2800" dirty="0" smtClean="0"/>
              <a:t>’ </a:t>
            </a:r>
            <a:r>
              <a:rPr lang="en-US" sz="2800" dirty="0" smtClean="0"/>
              <a:t>as label</a:t>
            </a:r>
            <a:endParaRPr lang="en-US" sz="2800" dirty="0" smtClean="0"/>
          </a:p>
          <a:p>
            <a:pPr lvl="1"/>
            <a:r>
              <a:rPr lang="en-US" sz="2800" dirty="0" smtClean="0">
                <a:solidFill>
                  <a:schemeClr val="tx1"/>
                </a:solidFill>
              </a:rPr>
              <a:t>297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smtClean="0"/>
              <a:t>features </a:t>
            </a:r>
            <a:r>
              <a:rPr lang="en-US" sz="2800" dirty="0" smtClean="0"/>
              <a:t>in the validation / test </a:t>
            </a:r>
            <a:r>
              <a:rPr lang="en-US" sz="2800" dirty="0"/>
              <a:t>sets + </a:t>
            </a:r>
            <a:r>
              <a:rPr lang="en-US" sz="2800" dirty="0" err="1">
                <a:solidFill>
                  <a:srgbClr val="FF0000"/>
                </a:solidFill>
              </a:rPr>
              <a:t>session_ind</a:t>
            </a:r>
            <a:endParaRPr lang="en-US" sz="2800" dirty="0" smtClean="0">
              <a:solidFill>
                <a:srgbClr val="FF0000"/>
              </a:solidFill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US" sz="3200" dirty="0" smtClean="0"/>
              <a:t>Output: a CSV file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smtClean="0"/>
              <a:t>2 columns</a:t>
            </a:r>
          </a:p>
          <a:p>
            <a:pPr marL="841248" lvl="2" indent="-457200">
              <a:buFont typeface="+mj-lt"/>
              <a:buAutoNum type="arabicPeriod"/>
            </a:pPr>
            <a:r>
              <a:rPr lang="en-US" sz="2000" dirty="0" err="1">
                <a:solidFill>
                  <a:srgbClr val="FF0000"/>
                </a:solidFill>
              </a:rPr>
              <a:t>session_ind</a:t>
            </a:r>
            <a:endParaRPr lang="en-US" sz="2000" dirty="0" smtClean="0">
              <a:solidFill>
                <a:srgbClr val="FF0000"/>
              </a:solidFill>
            </a:endParaRPr>
          </a:p>
          <a:p>
            <a:pPr marL="841248" lvl="2" indent="-457200">
              <a:buFont typeface="+mj-lt"/>
              <a:buAutoNum type="arabicPeriod"/>
            </a:pPr>
            <a:r>
              <a:rPr lang="en-US" sz="2000" dirty="0" err="1" smtClean="0"/>
              <a:t>device_category</a:t>
            </a:r>
            <a:endParaRPr lang="en-US" sz="2000" dirty="0"/>
          </a:p>
          <a:p>
            <a:pPr lvl="3">
              <a:buFont typeface="Wingdings" panose="05000000000000000000" pitchFamily="2" charset="2"/>
              <a:buChar char="§"/>
            </a:pPr>
            <a:r>
              <a:rPr lang="en-US" sz="2000" dirty="0" smtClean="0"/>
              <a:t>predicted</a:t>
            </a:r>
            <a:endParaRPr lang="en-US" sz="2000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800" dirty="0" smtClean="0"/>
              <a:t>Missing predictions will be filled with ‘unknown’</a:t>
            </a:r>
            <a:endParaRPr lang="en-US" sz="2800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5957126"/>
              </p:ext>
            </p:extLst>
          </p:nvPr>
        </p:nvGraphicFramePr>
        <p:xfrm>
          <a:off x="8807985" y="3714380"/>
          <a:ext cx="3004006" cy="2130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8233">
                  <a:extLst>
                    <a:ext uri="{9D8B030D-6E8A-4147-A177-3AD203B41FA5}">
                      <a16:colId xmlns="" xmlns:a16="http://schemas.microsoft.com/office/drawing/2014/main" val="3288850108"/>
                    </a:ext>
                  </a:extLst>
                </a:gridCol>
                <a:gridCol w="1785773">
                  <a:extLst>
                    <a:ext uri="{9D8B030D-6E8A-4147-A177-3AD203B41FA5}">
                      <a16:colId xmlns="" xmlns:a16="http://schemas.microsoft.com/office/drawing/2014/main" val="479840798"/>
                    </a:ext>
                  </a:extLst>
                </a:gridCol>
              </a:tblGrid>
              <a:tr h="453877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b="1" kern="1200" dirty="0" err="1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session_ind</a:t>
                      </a:r>
                      <a:endParaRPr lang="en-US" sz="1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Device_category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213402682"/>
                  </a:ext>
                </a:extLst>
              </a:tr>
              <a:tr h="2692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security_camera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3216693"/>
                  </a:ext>
                </a:extLst>
              </a:tr>
              <a:tr h="2692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2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watch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293866077"/>
                  </a:ext>
                </a:extLst>
              </a:tr>
              <a:tr h="2692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3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unknown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861383652"/>
                  </a:ext>
                </a:extLst>
              </a:tr>
              <a:tr h="2692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…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…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24837530"/>
                  </a:ext>
                </a:extLst>
              </a:tr>
              <a:tr h="269286"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1000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TV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48176136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8814418" y="5880835"/>
            <a:ext cx="299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output CSV structure example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8DC8E-729A-4C3C-B3B7-9EFAF45BA392}" type="datetime1">
              <a:rPr lang="en-US" smtClean="0"/>
              <a:t>4/22/2018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Yair Meidan, IoT device type identification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C99ADE-B1DE-4FD2-ADD2-16D1E78F0D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3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362</TotalTime>
  <Words>541</Words>
  <Application>Microsoft Office PowerPoint</Application>
  <PresentationFormat>Widescreen</PresentationFormat>
  <Paragraphs>130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Wingdings</vt:lpstr>
      <vt:lpstr>Retrospect</vt:lpstr>
      <vt:lpstr>IoT device type identification</vt:lpstr>
      <vt:lpstr>Background – IoT security</vt:lpstr>
      <vt:lpstr>IoT challenges in large enterprises</vt:lpstr>
      <vt:lpstr>Goals</vt:lpstr>
      <vt:lpstr>Deployment of IoT devices @BGU</vt:lpstr>
      <vt:lpstr>Data collection and preparation</vt:lpstr>
      <vt:lpstr>Feature extraction</vt:lpstr>
      <vt:lpstr>Problem formulation</vt:lpstr>
      <vt:lpstr>Data structure</vt:lpstr>
      <vt:lpstr>Evaluation</vt:lpstr>
      <vt:lpstr>Benchmark code &amp; model</vt:lpstr>
      <vt:lpstr>Good luck!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Drug-Drug interaction discovery</dc:title>
  <dc:creator>Administrator</dc:creator>
  <cp:lastModifiedBy>Yair Meidan</cp:lastModifiedBy>
  <cp:revision>52</cp:revision>
  <dcterms:created xsi:type="dcterms:W3CDTF">2018-04-22T08:24:03Z</dcterms:created>
  <dcterms:modified xsi:type="dcterms:W3CDTF">2018-04-22T20:26:29Z</dcterms:modified>
</cp:coreProperties>
</file>

<file path=docProps/thumbnail.jpeg>
</file>